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1" r:id="rId3"/>
    <p:sldId id="259" r:id="rId4"/>
    <p:sldId id="276" r:id="rId5"/>
    <p:sldId id="277" r:id="rId6"/>
    <p:sldId id="278" r:id="rId7"/>
    <p:sldId id="273" r:id="rId8"/>
    <p:sldId id="282" r:id="rId9"/>
    <p:sldId id="280" r:id="rId10"/>
    <p:sldId id="300" r:id="rId11"/>
    <p:sldId id="28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06" r:id="rId20"/>
    <p:sldId id="288" r:id="rId21"/>
    <p:sldId id="301" r:id="rId22"/>
    <p:sldId id="302" r:id="rId23"/>
    <p:sldId id="303" r:id="rId24"/>
    <p:sldId id="305" r:id="rId25"/>
    <p:sldId id="304" r:id="rId26"/>
    <p:sldId id="3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05EEAF-895C-4C98-94BB-B07CE756EF99}">
          <p14:sldIdLst>
            <p14:sldId id="256"/>
            <p14:sldId id="271"/>
            <p14:sldId id="259"/>
            <p14:sldId id="276"/>
            <p14:sldId id="277"/>
            <p14:sldId id="278"/>
            <p14:sldId id="273"/>
            <p14:sldId id="282"/>
            <p14:sldId id="280"/>
            <p14:sldId id="300"/>
            <p14:sldId id="281"/>
            <p14:sldId id="292"/>
            <p14:sldId id="293"/>
            <p14:sldId id="294"/>
            <p14:sldId id="295"/>
            <p14:sldId id="296"/>
            <p14:sldId id="297"/>
            <p14:sldId id="298"/>
            <p14:sldId id="306"/>
            <p14:sldId id="288"/>
            <p14:sldId id="301"/>
            <p14:sldId id="302"/>
            <p14:sldId id="303"/>
            <p14:sldId id="305"/>
            <p14:sldId id="304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0" y="-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05352-7FF4-4B2D-9513-D5E553CC79D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F7C0C-E9EA-44AC-A605-87A967CDF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73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31E0-67B2-6880-584A-579FFD47B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07382-0B50-5DE6-B52E-9E14EB61C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4759-3250-96A3-8E8A-9A2D4576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076F6-A83C-4861-94AC-C9827404ECFE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633A0-C3A6-9C65-EED6-467D7EDF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BF528-3C29-D23D-7C6A-74E9C725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2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E50E-AA23-E553-B373-4679EA2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763BC-11D4-ABD8-E2AA-402D9C8CF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781C-70A4-AFED-9765-547EC722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CD71A-3B95-45A0-9296-117B0AB9AEA0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9B219-FBDD-3B20-427E-1142343B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88866-9F00-6111-C7B4-23C1FF97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4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28ACB5-C55D-488B-23C2-353FBE177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92B42-4809-372A-782F-B9B863B57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BF8B-ED35-23C5-2BFB-EE78616F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E873-F0D5-4CA4-BF41-8A9E1011879B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DEB3E-36BB-47FF-9156-C11ACABE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2CEBA-A91F-E924-B9D5-4F6AB852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DF93-9E6B-C2A8-B965-91CF203C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1320-B7EA-21FD-D38D-83B5E8110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3FEFB-1354-AC48-B4E6-E7CAAE410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E16E-5835-47CF-AFFF-2E0379EBAE63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D338C-79BB-DF72-426A-C5C542A9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113B4-66BC-2A62-2B50-1BF6D5BC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1EA7-939D-AAB9-4F75-1654D070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FD3D5-B324-00EF-9AC6-8BEBD245F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C601F-A799-5A7C-3A02-51666D51D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95CCE-5567-4BC4-B99E-9042F6BEF193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53902-EBE3-B98E-196C-59DAC9F9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A228A-35D3-AC8E-DB47-D0DCBF3B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31AF-530F-EBAE-59FC-F37ECF15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1A9-BBC0-C378-F3B5-72DB9471D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9B300-27F5-19C7-0204-DEE752E98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0A059-9891-4E33-1FBF-8A123A4AB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6D3F-C4E3-4039-9930-0FFE071F62B8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FDF11-8BB9-6B10-35E3-05AB6E7A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63B4A-C71B-3EE0-0A8E-5E9C69F5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A68A-6919-43BA-9425-B241A186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7A9DA-0067-B6F8-52E2-44BEDA935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34BDC-E252-AAAD-31E1-C911FBB70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4809F-E486-3D98-E2E5-1675E6856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B8A04-C22C-80F1-0720-12C5D2889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F31793-49E2-13CD-0DAF-D4990779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F4E5-4E80-4D1D-B089-B2E1D62E6F07}" type="datetime1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87E54-6141-716D-131D-CF32E40B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CA928-EBC1-7A25-A9D5-9566FA75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45B1-5576-4416-957F-F28F032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8B1A3-4CD3-BE67-5AFC-DDDF88B59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2CFC-B62D-4340-8789-A0E99C8BA5BC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74391-983A-E418-01B4-78D06701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49E09-C453-100E-BB55-287F3198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4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48299-7D2F-DA7B-1C59-910BF85D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25E1-540C-439D-A60E-607713102742}" type="datetime1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6F8BB-5244-9F82-FD90-AA028FBA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7A80A-E5A0-3E94-6427-C645361C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4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1A0B4-9EEB-7A1E-D643-EF7D7AE1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80CEB-78B6-0539-3604-537709D5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36E0F-330B-0E4E-8542-C0403DEF5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180DD-B366-3232-DF98-DDAEBBAF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1FF9-8395-47DC-90F3-80D32D565CFB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44979-2BD7-B4DE-F545-24FF9692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6CFA9-6D3E-462B-F762-36F328FF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3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20F-86C0-5BCA-7C33-B097294A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F8FEF-3A58-CF81-E057-478C79AE1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4CE0-DD3A-7D5E-B228-47D930A35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8734-FEDA-DEDB-9CFD-FF7A4CD6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65C7-D6EC-48B6-94CE-BB4CE13CDEF2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12348-00B5-A28F-CD34-12EC51FC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0E7C7-3EF3-CD08-59BA-8572F31C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0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EB4A0D-3532-B7BF-AB83-1D2A5C0C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F31CD-6541-623E-81D0-3FD79589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EE3D6-0309-042E-FFF2-66CFF9433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A8122-0D65-479F-930B-D79313954EA8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15F0C-F3C7-FA7A-724C-1BC074960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7CEA9-6A4F-B09F-68E5-5EA649ED7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2EF00-3CFD-4FA7-A34F-D5C644510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4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9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ajeevw/ufcdat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5D7C3-537A-520A-C41D-F58597FE7311}"/>
              </a:ext>
            </a:extLst>
          </p:cNvPr>
          <p:cNvSpPr txBox="1"/>
          <p:nvPr/>
        </p:nvSpPr>
        <p:spPr>
          <a:xfrm>
            <a:off x="400175" y="509262"/>
            <a:ext cx="11391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The Ultimate Fighting Championship (UFC) Through Dynamical Complex Networks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4C7A5-E88C-991B-C8D9-007094795C84}"/>
              </a:ext>
            </a:extLst>
          </p:cNvPr>
          <p:cNvSpPr txBox="1"/>
          <p:nvPr/>
        </p:nvSpPr>
        <p:spPr>
          <a:xfrm>
            <a:off x="479734" y="1770992"/>
            <a:ext cx="1123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M. S. Castillo</a:t>
            </a:r>
          </a:p>
          <a:p>
            <a:pPr algn="ctr"/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Departamento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de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Física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Universidad Católica del Norte</a:t>
            </a:r>
          </a:p>
          <a:p>
            <a:pPr algn="ctr"/>
            <a:r>
              <a:rPr lang="en-US" i="1" dirty="0"/>
              <a:t>msc796@alumnos.ucn.cl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4A4CBF-8941-6E96-D910-49E6AB48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06" y="2949283"/>
            <a:ext cx="5099183" cy="3399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13DD2-D195-223F-17D0-834DE174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8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statistical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analysis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B3EE4-4EBC-5600-FA6F-F3C468DB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486411" cy="365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D4DA8-5B3F-BD13-DDB8-20F01CEC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840306"/>
            <a:ext cx="5486411" cy="36576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6EAD2-0B92-5F41-2BF1-5CC9BBB6B384}"/>
              </a:ext>
            </a:extLst>
          </p:cNvPr>
          <p:cNvSpPr/>
          <p:nvPr/>
        </p:nvSpPr>
        <p:spPr>
          <a:xfrm>
            <a:off x="7945777" y="1938779"/>
            <a:ext cx="1786855" cy="30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B38FF-1D58-6EA1-67EB-348735057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476" y="1718154"/>
            <a:ext cx="5095047" cy="3421692"/>
          </a:xfrm>
          <a:prstGeom prst="rect">
            <a:avLst/>
          </a:prstGeom>
          <a:ln w="60325">
            <a:solidFill>
              <a:schemeClr val="accent1">
                <a:shade val="15000"/>
              </a:schemeClr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E21F45-E37B-9909-D48B-FC6AD9F7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8548C9-D4D4-5D26-5E0F-8460E9C00DBD}"/>
                  </a:ext>
                </a:extLst>
              </p:cNvPr>
              <p:cNvSpPr txBox="1"/>
              <p:nvPr/>
            </p:nvSpPr>
            <p:spPr>
              <a:xfrm>
                <a:off x="4468603" y="3841445"/>
                <a:ext cx="2533475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Longevity distribution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(histogram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𝑓𝑖𝑔h𝑡𝑠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8548C9-D4D4-5D26-5E0F-8460E9C00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03" y="3841445"/>
                <a:ext cx="2533475" cy="668581"/>
              </a:xfrm>
              <a:prstGeom prst="rect">
                <a:avLst/>
              </a:prstGeom>
              <a:blipFill>
                <a:blip r:embed="rId5"/>
                <a:stretch>
                  <a:fillRect l="-1923" t="-54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59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287"/>
            <a:ext cx="10515600" cy="916467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44FC0-1564-AE3D-B212-9EEA8B028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9" y="1853886"/>
            <a:ext cx="4725342" cy="3150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3A3D0-B17A-8E0E-3BE3-DA5428EF0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411" y="1853886"/>
            <a:ext cx="4725342" cy="3150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1CDEF0-0A2A-D32F-B210-6A251AAD3361}"/>
              </a:ext>
            </a:extLst>
          </p:cNvPr>
          <p:cNvSpPr txBox="1"/>
          <p:nvPr/>
        </p:nvSpPr>
        <p:spPr>
          <a:xfrm>
            <a:off x="3806736" y="5548147"/>
            <a:ext cx="457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Encounter criteria – winners/loser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01FCD-D989-5626-1DDB-6138E319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2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522"/>
            <a:ext cx="10515600" cy="916467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CDEF0-0A2A-D32F-B210-6A251AAD3361}"/>
              </a:ext>
            </a:extLst>
          </p:cNvPr>
          <p:cNvSpPr txBox="1"/>
          <p:nvPr/>
        </p:nvSpPr>
        <p:spPr>
          <a:xfrm>
            <a:off x="3806736" y="5548147"/>
            <a:ext cx="457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Encounter criteria – winners/loser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DF371-965A-D245-49EB-0112DE52C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0"/>
          <a:stretch/>
        </p:blipFill>
        <p:spPr>
          <a:xfrm>
            <a:off x="521822" y="2111772"/>
            <a:ext cx="5059768" cy="3150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CDA49-C819-CE83-D4F0-B0F0F71F9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20" y="2000296"/>
            <a:ext cx="5059769" cy="33731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D7DC5-F21E-835B-2638-C4C8B7F1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44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287"/>
            <a:ext cx="10515600" cy="916467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CDEF0-0A2A-D32F-B210-6A251AAD3361}"/>
              </a:ext>
            </a:extLst>
          </p:cNvPr>
          <p:cNvSpPr txBox="1"/>
          <p:nvPr/>
        </p:nvSpPr>
        <p:spPr>
          <a:xfrm>
            <a:off x="3806736" y="5548147"/>
            <a:ext cx="457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Encounter criteria – winners/loser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F61B2-735B-7E48-C89C-1BC080FB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1" y="2000297"/>
            <a:ext cx="5059768" cy="3373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09D2C8-EC3B-7FB4-FD91-B32A96B4D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23" y="2000297"/>
            <a:ext cx="5059767" cy="33731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0B8A09-5421-6059-1D5A-C54AB719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9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287"/>
            <a:ext cx="10515600" cy="916467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CDEF0-0A2A-D32F-B210-6A251AAD3361}"/>
              </a:ext>
            </a:extLst>
          </p:cNvPr>
          <p:cNvSpPr txBox="1"/>
          <p:nvPr/>
        </p:nvSpPr>
        <p:spPr>
          <a:xfrm>
            <a:off x="3806736" y="5548147"/>
            <a:ext cx="457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Encounter criteria – winners/loser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F1201-42A4-D839-AAFF-B64021BCE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9" y="2000296"/>
            <a:ext cx="5059769" cy="3373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B0A66-5814-823B-F157-79D93FF1F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39" y="2000295"/>
            <a:ext cx="5059769" cy="33731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EF463-1C46-A801-21AB-295283AD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287"/>
            <a:ext cx="10515600" cy="916467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CDEF0-0A2A-D32F-B210-6A251AAD3361}"/>
              </a:ext>
            </a:extLst>
          </p:cNvPr>
          <p:cNvSpPr txBox="1"/>
          <p:nvPr/>
        </p:nvSpPr>
        <p:spPr>
          <a:xfrm>
            <a:off x="3806736" y="5548147"/>
            <a:ext cx="457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Encounter criteria – winners/loser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1424A-952C-0258-E1EE-A6F45C9D5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92" y="2000294"/>
            <a:ext cx="5059770" cy="3373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32378-6D3B-92EC-6E93-09D2A7213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37" y="2000294"/>
            <a:ext cx="5059771" cy="33731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44052-29C2-ADAE-69F0-D6DF1308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8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287"/>
            <a:ext cx="10515600" cy="916467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CDEF0-0A2A-D32F-B210-6A251AAD3361}"/>
              </a:ext>
            </a:extLst>
          </p:cNvPr>
          <p:cNvSpPr txBox="1"/>
          <p:nvPr/>
        </p:nvSpPr>
        <p:spPr>
          <a:xfrm>
            <a:off x="3806736" y="5548147"/>
            <a:ext cx="457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Encounter criteria – winners/loser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E3827-CF2D-FB05-5ED9-19C6843C4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93" y="2000294"/>
            <a:ext cx="5059771" cy="3373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51824-CDAF-A014-2D0D-D9D427684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36" y="2000294"/>
            <a:ext cx="5059771" cy="33731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198B6-851E-0F79-AE3C-80B7FCE5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8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36" y="538257"/>
            <a:ext cx="10515600" cy="916467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CDEF0-0A2A-D32F-B210-6A251AAD3361}"/>
              </a:ext>
            </a:extLst>
          </p:cNvPr>
          <p:cNvSpPr txBox="1"/>
          <p:nvPr/>
        </p:nvSpPr>
        <p:spPr>
          <a:xfrm>
            <a:off x="3806736" y="5548147"/>
            <a:ext cx="457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Encounter criteria – winners/loser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5DB6F-C214-F184-8EBC-FCDCFE63D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94" y="2000294"/>
            <a:ext cx="5059771" cy="3373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07F4D-B51F-0E0A-564A-496CEA75C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36" y="2000294"/>
            <a:ext cx="5059770" cy="33731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485264-AFB7-1125-E0A5-BA1368F7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36" y="538257"/>
            <a:ext cx="10515600" cy="916467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complex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CDEF0-0A2A-D32F-B210-6A251AAD3361}"/>
              </a:ext>
            </a:extLst>
          </p:cNvPr>
          <p:cNvSpPr txBox="1"/>
          <p:nvPr/>
        </p:nvSpPr>
        <p:spPr>
          <a:xfrm>
            <a:off x="3806736" y="5548147"/>
            <a:ext cx="457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Encounter criteria – winners/loser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E61B0-69A0-22FA-7125-580EC6AEF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17" y="2152494"/>
            <a:ext cx="5104648" cy="3220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96C792-0BD2-F226-AB62-2FD52CED0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3"/>
          <a:stretch/>
        </p:blipFill>
        <p:spPr>
          <a:xfrm>
            <a:off x="6283836" y="2152494"/>
            <a:ext cx="5104648" cy="322098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D31F47F-A960-0A9D-6F71-80F588EE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2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BF436-DC0F-B34B-4F94-8E50C975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2DDF7-E62B-B17F-97AC-30DEC270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81" y="0"/>
            <a:ext cx="6840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1B9C-6FC7-052F-ACBE-D87788C3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973"/>
            <a:ext cx="10515600" cy="132556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UFC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49BB2-5EEA-C04D-B8A9-1B02F8BB0B63}"/>
              </a:ext>
            </a:extLst>
          </p:cNvPr>
          <p:cNvSpPr txBox="1"/>
          <p:nvPr/>
        </p:nvSpPr>
        <p:spPr>
          <a:xfrm>
            <a:off x="7293250" y="1343090"/>
            <a:ext cx="42429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Mixed martial arts (MMA). Two fighters face each other in an octagon.</a:t>
            </a:r>
          </a:p>
          <a:p>
            <a:pPr algn="just"/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Weight Classes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Fight Duration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Scoring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Legal Techniques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Fight Outcomes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8779170-C65D-B819-6328-D0D87DD61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6" y="1645536"/>
            <a:ext cx="3540745" cy="235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FDDE022-D500-CFF3-0E82-20A70698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8" y="3399586"/>
            <a:ext cx="5554493" cy="31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792EEB-58C6-A6FD-CE3E-9B7E755A4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22" y="1422937"/>
            <a:ext cx="3041514" cy="221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4A03F-96BB-1524-E6CA-F39A15FE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72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178"/>
            <a:ext cx="10515600" cy="1325563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Simulation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B972F3-D919-5425-9DC6-512BB59053D3}"/>
                  </a:ext>
                </a:extLst>
              </p:cNvPr>
              <p:cNvSpPr txBox="1"/>
              <p:nvPr/>
            </p:nvSpPr>
            <p:spPr>
              <a:xfrm>
                <a:off x="432731" y="1144686"/>
                <a:ext cx="6563687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based our simulation by taking into account the longevity distribution of the nodes. We set the following simulation parameters (extracted from the data) :</a:t>
                </a:r>
              </a:p>
              <a:p>
                <a:pPr algn="just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Fights per night: 9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nights: 200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fighters (initial nodes): 1000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Winning/loosing probability: 0.5/0.5 (encounter criteria)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based the longevity of the node on the empirical longevity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divided this simulations in 3 kinds:</a:t>
                </a:r>
              </a:p>
              <a:p>
                <a:pPr algn="just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 node </a:t>
                </a:r>
                <a:r>
                  <a:rPr lang="en-US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agreggation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(no new fighters)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Constant number (N aggregated fighters = N deleted fighters 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Fixed rate (N aggregated fighters = constant = 5)</a:t>
                </a:r>
              </a:p>
              <a:p>
                <a:pPr algn="just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ran 1000 simulations each and calculated its metrics.</a:t>
                </a:r>
              </a:p>
              <a:p>
                <a:pPr algn="just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B972F3-D919-5425-9DC6-512BB590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31" y="1144686"/>
                <a:ext cx="6563687" cy="5355312"/>
              </a:xfrm>
              <a:prstGeom prst="rect">
                <a:avLst/>
              </a:prstGeom>
              <a:blipFill>
                <a:blip r:embed="rId2"/>
                <a:stretch>
                  <a:fillRect l="-836" t="-797" r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54A6E8D-D4D1-FD1B-BC6F-8BF6F536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66" y="2055993"/>
            <a:ext cx="4088934" cy="2746014"/>
          </a:xfrm>
          <a:prstGeom prst="rect">
            <a:avLst/>
          </a:prstGeom>
          <a:ln w="60325"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C93A1-4E22-180C-9DE3-E5AEE6A6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8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33"/>
            <a:ext cx="10515600" cy="1325563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Simulation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1: no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node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aggregation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C647-4FF3-9945-1111-FA6E0D65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1577250"/>
            <a:ext cx="2779036" cy="186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3363D-323B-695B-C9D7-068052EE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01" y="1451415"/>
            <a:ext cx="2828127" cy="2048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315AE-21FC-15E8-A82B-FBF010321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55" y="1451414"/>
            <a:ext cx="2828128" cy="1977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ED693-2C43-D89C-6572-E63E16FA6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10" y="1451414"/>
            <a:ext cx="2828127" cy="1977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93F60-4941-D6A0-40C1-53BEA2A7C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4" y="3905137"/>
            <a:ext cx="2779036" cy="1985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01CA41-6B19-FE08-5D93-4BF0CEA48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45" y="3905137"/>
            <a:ext cx="2779037" cy="1977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9A5293-3514-A758-5CBB-AF7A1FB02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20" y="3905137"/>
            <a:ext cx="2702900" cy="1977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72177B-F3BE-E635-3144-2A019D60A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454" y="3901200"/>
            <a:ext cx="2779037" cy="1985457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8928A02-3DCA-515F-23E4-5DCE1E6D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7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33"/>
            <a:ext cx="10515600" cy="1325563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Simulation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2: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constant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number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C647-4FF3-9945-1111-FA6E0D65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1577250"/>
            <a:ext cx="2779036" cy="186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3363D-323B-695B-C9D7-068052EE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01" y="1451415"/>
            <a:ext cx="2828127" cy="2048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315AE-21FC-15E8-A82B-FBF010321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55" y="1451414"/>
            <a:ext cx="2828128" cy="1977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ED693-2C43-D89C-6572-E63E16FA6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10" y="1451414"/>
            <a:ext cx="2828127" cy="1977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93F60-4941-D6A0-40C1-53BEA2A7C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4" y="3905137"/>
            <a:ext cx="2779036" cy="1985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01CA41-6B19-FE08-5D93-4BF0CEA48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45" y="3905137"/>
            <a:ext cx="2779037" cy="1977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9A5293-3514-A758-5CBB-AF7A1FB02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20" y="3905137"/>
            <a:ext cx="2702900" cy="1977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72177B-F3BE-E635-3144-2A019D60A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454" y="3901200"/>
            <a:ext cx="2779037" cy="1985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FBE36-9301-4105-C5E8-74E468659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1575075"/>
            <a:ext cx="2779037" cy="186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E5283-E304-1154-A221-79EBB62902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56" y="1417415"/>
            <a:ext cx="2828127" cy="2012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96EEFB-02C4-0792-9529-AA42434CE7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09" y="1451413"/>
            <a:ext cx="2954356" cy="1977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39DDE7-4FD4-256D-532D-EC5170B8F4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454" y="1451413"/>
            <a:ext cx="2828128" cy="1944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EC9D1E-FD13-FAC2-F6FE-4F5C02DE7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3894573"/>
            <a:ext cx="2779036" cy="1985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FC5A24-CF36-869F-4433-4A6FA52412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46" y="3909073"/>
            <a:ext cx="2779037" cy="19775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AECCBD-0C32-43C2-843C-A7C67AEBFC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51" y="3909073"/>
            <a:ext cx="2779038" cy="19775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06F6E-53B0-6804-0AAF-37680E8C78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44" y="3901200"/>
            <a:ext cx="2779038" cy="1985458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0186264-DF05-4281-D4B3-546F491F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5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33"/>
            <a:ext cx="10515600" cy="1325563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Simulation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3: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node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aggregation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fixed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N=5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C647-4FF3-9945-1111-FA6E0D65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1577250"/>
            <a:ext cx="2779036" cy="186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3363D-323B-695B-C9D7-068052EE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01" y="1451415"/>
            <a:ext cx="2828127" cy="2048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315AE-21FC-15E8-A82B-FBF010321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55" y="1451414"/>
            <a:ext cx="2828128" cy="1977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ED693-2C43-D89C-6572-E63E16FA6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10" y="1451414"/>
            <a:ext cx="2828127" cy="1977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93F60-4941-D6A0-40C1-53BEA2A7C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4" y="3905137"/>
            <a:ext cx="2779036" cy="1985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01CA41-6B19-FE08-5D93-4BF0CEA48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45" y="3905137"/>
            <a:ext cx="2779037" cy="1977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9A5293-3514-A758-5CBB-AF7A1FB02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20" y="3905137"/>
            <a:ext cx="2702900" cy="1977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72177B-F3BE-E635-3144-2A019D60A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454" y="3901200"/>
            <a:ext cx="2779037" cy="1985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FBE36-9301-4105-C5E8-74E468659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1566686"/>
            <a:ext cx="2779037" cy="186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E5283-E304-1154-A221-79EBB62902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56" y="1417415"/>
            <a:ext cx="2828127" cy="2012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96EEFB-02C4-0792-9529-AA42434CE7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09" y="1451413"/>
            <a:ext cx="2954356" cy="1977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39DDE7-4FD4-256D-532D-EC5170B8F4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454" y="1451413"/>
            <a:ext cx="2828128" cy="1944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EC9D1E-FD13-FAC2-F6FE-4F5C02DE7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3894573"/>
            <a:ext cx="2779036" cy="1985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FC5A24-CF36-869F-4433-4A6FA52412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46" y="3909073"/>
            <a:ext cx="2779037" cy="19775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AECCBD-0C32-43C2-843C-A7C67AEBFC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51" y="3909073"/>
            <a:ext cx="2779038" cy="19775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06F6E-53B0-6804-0AAF-37680E8C78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44" y="3901200"/>
            <a:ext cx="2779038" cy="198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111E3-91FF-58FD-2E9C-AFB4ECB939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302" y="1544610"/>
            <a:ext cx="2779037" cy="1862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AA8B72-06A0-1911-CDFD-2BD44F0767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11" y="1429339"/>
            <a:ext cx="3003443" cy="19775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253EDF-B7F3-5B7F-E7E3-09BCE22687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242" y="1440426"/>
            <a:ext cx="2828129" cy="19445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0B01D4-63F0-AE7E-9AA8-5260A065D4E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3861933"/>
            <a:ext cx="2779040" cy="1985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BE68C2-4D68-4BE0-A062-7303A89A74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1" y="3902445"/>
            <a:ext cx="2779037" cy="19775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306BB5-194E-073C-38C9-9FF5FBEA42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37" y="3909072"/>
            <a:ext cx="2779040" cy="19775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AB49A8-BB7D-46CB-B3D0-EDF0118AFD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66" y="3909391"/>
            <a:ext cx="2828128" cy="1985321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F1C683E-478F-1CC4-DFE6-D3BE461E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0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33"/>
            <a:ext cx="10515600" cy="1325563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Simulation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3: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node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aggregation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fixed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N=5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C647-4FF3-9945-1111-FA6E0D65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1577250"/>
            <a:ext cx="2779036" cy="186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3363D-323B-695B-C9D7-068052EE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01" y="1451415"/>
            <a:ext cx="2828127" cy="2048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315AE-21FC-15E8-A82B-FBF010321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55" y="1451414"/>
            <a:ext cx="2828128" cy="1977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ED693-2C43-D89C-6572-E63E16FA6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10" y="1451414"/>
            <a:ext cx="2828127" cy="1977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93F60-4941-D6A0-40C1-53BEA2A7C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4" y="3905137"/>
            <a:ext cx="2779036" cy="1985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01CA41-6B19-FE08-5D93-4BF0CEA48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45" y="3905137"/>
            <a:ext cx="2779037" cy="1977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9A5293-3514-A758-5CBB-AF7A1FB02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20" y="3905137"/>
            <a:ext cx="2702900" cy="1977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72177B-F3BE-E635-3144-2A019D60A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454" y="3901200"/>
            <a:ext cx="2779037" cy="1985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FBE36-9301-4105-C5E8-74E468659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1566686"/>
            <a:ext cx="2779037" cy="186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E5283-E304-1154-A221-79EBB62902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56" y="1417415"/>
            <a:ext cx="2828127" cy="2012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96EEFB-02C4-0792-9529-AA42434CE7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09" y="1451413"/>
            <a:ext cx="2954356" cy="1977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39DDE7-4FD4-256D-532D-EC5170B8F4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454" y="1451413"/>
            <a:ext cx="2828128" cy="1944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EC9D1E-FD13-FAC2-F6FE-4F5C02DE76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3" y="3894573"/>
            <a:ext cx="2779036" cy="1985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FC5A24-CF36-869F-4433-4A6FA52412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46" y="3909073"/>
            <a:ext cx="2779037" cy="19775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AECCBD-0C32-43C2-843C-A7C67AEBFC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51" y="3909073"/>
            <a:ext cx="2779038" cy="19775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06F6E-53B0-6804-0AAF-37680E8C78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44" y="3901200"/>
            <a:ext cx="2779038" cy="198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111E3-91FF-58FD-2E9C-AFB4ECB939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302" y="1544610"/>
            <a:ext cx="2779037" cy="1862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AA8B72-06A0-1911-CDFD-2BD44F0767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11" y="1429339"/>
            <a:ext cx="3003443" cy="19775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253EDF-B7F3-5B7F-E7E3-09BCE22687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242" y="1440426"/>
            <a:ext cx="2828129" cy="19445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0B01D4-63F0-AE7E-9AA8-5260A065D4E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3861933"/>
            <a:ext cx="2779040" cy="19854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BE68C2-4D68-4BE0-A062-7303A89A74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1" y="3902445"/>
            <a:ext cx="2779037" cy="19775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306BB5-194E-073C-38C9-9FF5FBEA42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37" y="3909072"/>
            <a:ext cx="2779040" cy="19775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AB49A8-BB7D-46CB-B3D0-EDF0118AFD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66" y="3909391"/>
            <a:ext cx="2828128" cy="1985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9AD311-CFFE-FF56-CE2B-28CA222CE28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02" y="1531756"/>
            <a:ext cx="5592540" cy="3728360"/>
          </a:xfrm>
          <a:prstGeom prst="rect">
            <a:avLst/>
          </a:prstGeom>
          <a:ln w="50800"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41F182-46BE-A3CB-C2AA-FB3BE85F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64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51F379-7E4D-3D28-1445-F0C3D8F0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42" y="1072625"/>
            <a:ext cx="6159759" cy="1325563"/>
          </a:xfrm>
        </p:spPr>
        <p:txBody>
          <a:bodyPr/>
          <a:lstStyle/>
          <a:p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Gracias por su atención!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D70A55-91AE-F003-BDA7-0CCC95B5A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"/>
          <a:stretch/>
        </p:blipFill>
        <p:spPr bwMode="auto">
          <a:xfrm>
            <a:off x="5222033" y="2398188"/>
            <a:ext cx="5968881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37BB4-DACC-D2F3-A409-BA64B116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24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7D9CD-6805-B33D-A9E6-1A0838AD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D01D2D-6D25-7A97-079A-DB78DFCD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6" y="2345380"/>
            <a:ext cx="4891770" cy="2167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96FB90-E204-7775-C2CA-B940601C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8160"/>
            <a:ext cx="4891770" cy="42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7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1B9C-6FC7-052F-ACBE-D87788C3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973"/>
            <a:ext cx="10515600" cy="1325563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Motivations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C3AA6-747D-C392-FB5D-859EB19C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208" y="982755"/>
            <a:ext cx="4641592" cy="4892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7E7880-B8BB-6151-6DE9-117FCA4FC74C}"/>
              </a:ext>
            </a:extLst>
          </p:cNvPr>
          <p:cNvSpPr txBox="1"/>
          <p:nvPr/>
        </p:nvSpPr>
        <p:spPr>
          <a:xfrm>
            <a:off x="838200" y="1645536"/>
            <a:ext cx="5257799" cy="502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Global Popularity and Reach (mainstream acceptance)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Economic Impact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Athletic Development and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Cultural Impact and Influence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We aim to: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Characterize the evolution of the sport using network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Individualize fighters using these metrics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1CDAA-3974-1285-146A-ED9A65EF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7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921B-8413-804D-C4F1-BE49BD7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construction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F0D8-8966-347D-6AEF-19444936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93"/>
            <a:ext cx="5153065" cy="19151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Method 1:</a:t>
            </a:r>
          </a:p>
          <a:p>
            <a:pPr marL="0" indent="0" algn="just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we build networks based on the criteria of encounters: If fighter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had an encounter with fighter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a link will form between these nodes.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E84776-A83D-038E-B2C6-500CED2974D0}"/>
              </a:ext>
            </a:extLst>
          </p:cNvPr>
          <p:cNvSpPr/>
          <p:nvPr/>
        </p:nvSpPr>
        <p:spPr>
          <a:xfrm>
            <a:off x="7305472" y="2151895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2ACB82-FAAF-4FF1-944C-26C42AD62683}"/>
              </a:ext>
            </a:extLst>
          </p:cNvPr>
          <p:cNvSpPr/>
          <p:nvPr/>
        </p:nvSpPr>
        <p:spPr>
          <a:xfrm>
            <a:off x="9591473" y="2151895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4A6AB-EF03-271E-FA3B-EA06859CCE26}"/>
              </a:ext>
            </a:extLst>
          </p:cNvPr>
          <p:cNvSpPr txBox="1"/>
          <p:nvPr/>
        </p:nvSpPr>
        <p:spPr>
          <a:xfrm>
            <a:off x="6759138" y="1660533"/>
            <a:ext cx="43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Only based on the criteria of an encounter.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0A100E-D91A-2BB3-18A0-D5CDA34ED4DA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8219872" y="2609095"/>
            <a:ext cx="1371601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14415-4ED7-0179-D58A-7E69AD00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921B-8413-804D-C4F1-BE49BD7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construction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F0D8-8966-347D-6AEF-19444936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93"/>
            <a:ext cx="5153065" cy="19151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Method 1:</a:t>
            </a:r>
          </a:p>
          <a:p>
            <a:pPr marL="0" indent="0" algn="just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we build networks based on the criteria of encounters: If fighter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had an encounter with fighter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a link will form between these nodes.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E84776-A83D-038E-B2C6-500CED2974D0}"/>
              </a:ext>
            </a:extLst>
          </p:cNvPr>
          <p:cNvSpPr/>
          <p:nvPr/>
        </p:nvSpPr>
        <p:spPr>
          <a:xfrm>
            <a:off x="7305472" y="2151895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2ACB82-FAAF-4FF1-944C-26C42AD62683}"/>
              </a:ext>
            </a:extLst>
          </p:cNvPr>
          <p:cNvSpPr/>
          <p:nvPr/>
        </p:nvSpPr>
        <p:spPr>
          <a:xfrm>
            <a:off x="9591473" y="2151895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0A100E-D91A-2BB3-18A0-D5CDA34ED4DA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8219872" y="2609095"/>
            <a:ext cx="137160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01A23B63-FAC7-2778-AB9F-B7CE90FB4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923507"/>
                <a:ext cx="5153065" cy="24362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Method 2:</a:t>
                </a:r>
              </a:p>
              <a:p>
                <a:pPr marL="0" indent="0" algn="just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build networks based on the criteria of winner/losers. If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wins over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a match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and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wins over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a match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 connection will be stablished between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(winners network), and between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(losers network).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01A23B63-FAC7-2778-AB9F-B7CE90FB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923507"/>
                <a:ext cx="5153065" cy="2436212"/>
              </a:xfrm>
              <a:prstGeom prst="rect">
                <a:avLst/>
              </a:prstGeom>
              <a:blipFill>
                <a:blip r:embed="rId2"/>
                <a:stretch>
                  <a:fillRect l="-1773" t="-6266" r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59150BC-FFD0-0439-7FC1-FDEB873370C4}"/>
              </a:ext>
            </a:extLst>
          </p:cNvPr>
          <p:cNvSpPr/>
          <p:nvPr/>
        </p:nvSpPr>
        <p:spPr>
          <a:xfrm>
            <a:off x="7438466" y="4147990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BED30C-D392-4F09-11DC-4E1DE6BF77B4}"/>
              </a:ext>
            </a:extLst>
          </p:cNvPr>
          <p:cNvSpPr/>
          <p:nvPr/>
        </p:nvSpPr>
        <p:spPr>
          <a:xfrm>
            <a:off x="7438466" y="5534701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9EE04E-0055-FA6B-92CC-2C6D23B93D20}"/>
              </a:ext>
            </a:extLst>
          </p:cNvPr>
          <p:cNvSpPr/>
          <p:nvPr/>
        </p:nvSpPr>
        <p:spPr>
          <a:xfrm>
            <a:off x="9692017" y="4147990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D91957-0CFA-4B86-AEF8-436295AE9295}"/>
              </a:ext>
            </a:extLst>
          </p:cNvPr>
          <p:cNvSpPr/>
          <p:nvPr/>
        </p:nvSpPr>
        <p:spPr>
          <a:xfrm>
            <a:off x="9692017" y="5534701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1ECD3-CC98-E31B-2BCC-1DD2473514B2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8352866" y="4605190"/>
            <a:ext cx="133915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F1939E-511D-07DB-3BFB-D990BB363158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8352866" y="5991901"/>
            <a:ext cx="1339151" cy="0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E6A5D11-E970-3A15-F3CD-5611F16BC1C4}"/>
              </a:ext>
            </a:extLst>
          </p:cNvPr>
          <p:cNvSpPr txBox="1"/>
          <p:nvPr/>
        </p:nvSpPr>
        <p:spPr>
          <a:xfrm>
            <a:off x="8062633" y="3693346"/>
            <a:ext cx="188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Winners network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6C2539-FA18-4F7C-4AE2-516D5551B62D}"/>
              </a:ext>
            </a:extLst>
          </p:cNvPr>
          <p:cNvSpPr txBox="1"/>
          <p:nvPr/>
        </p:nvSpPr>
        <p:spPr>
          <a:xfrm>
            <a:off x="8219872" y="6449100"/>
            <a:ext cx="23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Losers network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F5FF74-D3E9-E1E7-2231-FFC5C2F57267}"/>
              </a:ext>
            </a:extLst>
          </p:cNvPr>
          <p:cNvSpPr txBox="1"/>
          <p:nvPr/>
        </p:nvSpPr>
        <p:spPr>
          <a:xfrm>
            <a:off x="7305471" y="5147702"/>
            <a:ext cx="12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 wins over 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E1302D-5393-771E-EB7B-4FEB16723D17}"/>
              </a:ext>
            </a:extLst>
          </p:cNvPr>
          <p:cNvSpPr txBox="1"/>
          <p:nvPr/>
        </p:nvSpPr>
        <p:spPr>
          <a:xfrm>
            <a:off x="9536355" y="5141613"/>
            <a:ext cx="12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 wins over 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CBF27-A176-783F-7F8D-CE7346EC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93F05-AF19-C066-DE4F-FF56C06DC5A3}"/>
              </a:ext>
            </a:extLst>
          </p:cNvPr>
          <p:cNvSpPr txBox="1"/>
          <p:nvPr/>
        </p:nvSpPr>
        <p:spPr>
          <a:xfrm>
            <a:off x="8129486" y="1778554"/>
            <a:ext cx="155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A wins over B</a:t>
            </a:r>
          </a:p>
        </p:txBody>
      </p:sp>
    </p:spTree>
    <p:extLst>
      <p:ext uri="{BB962C8B-B14F-4D97-AF65-F5344CB8AC3E}">
        <p14:creationId xmlns:p14="http://schemas.microsoft.com/office/powerpoint/2010/main" val="308966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921B-8413-804D-C4F1-BE49BD7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network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construction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F0D8-8966-347D-6AEF-19444936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93"/>
            <a:ext cx="5153065" cy="19151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Method 1:</a:t>
            </a:r>
          </a:p>
          <a:p>
            <a:pPr marL="0" indent="0" algn="just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we build networks based on the criteria of encounters: If fighter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had an encounter with fighter 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a link will form between these nodes.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E84776-A83D-038E-B2C6-500CED2974D0}"/>
              </a:ext>
            </a:extLst>
          </p:cNvPr>
          <p:cNvSpPr/>
          <p:nvPr/>
        </p:nvSpPr>
        <p:spPr>
          <a:xfrm>
            <a:off x="7305472" y="2151895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2ACB82-FAAF-4FF1-944C-26C42AD62683}"/>
              </a:ext>
            </a:extLst>
          </p:cNvPr>
          <p:cNvSpPr/>
          <p:nvPr/>
        </p:nvSpPr>
        <p:spPr>
          <a:xfrm>
            <a:off x="9591473" y="2151895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4A6AB-EF03-271E-FA3B-EA06859CCE26}"/>
              </a:ext>
            </a:extLst>
          </p:cNvPr>
          <p:cNvSpPr txBox="1"/>
          <p:nvPr/>
        </p:nvSpPr>
        <p:spPr>
          <a:xfrm>
            <a:off x="6759138" y="1660533"/>
            <a:ext cx="43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Only based on the criteria of an encounter.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0A100E-D91A-2BB3-18A0-D5CDA34ED4DA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8219872" y="2609095"/>
            <a:ext cx="1371601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01A23B63-FAC7-2778-AB9F-B7CE90FB4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923507"/>
                <a:ext cx="5153065" cy="24362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Method 2:</a:t>
                </a:r>
              </a:p>
              <a:p>
                <a:pPr marL="0" indent="0" algn="just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build networks based on the criteria of winner/losers. If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wins over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a match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and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wins over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a match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 connection will be stablished between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(winners network), and between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(losers network).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01A23B63-FAC7-2778-AB9F-B7CE90FB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923507"/>
                <a:ext cx="5153065" cy="2436212"/>
              </a:xfrm>
              <a:prstGeom prst="rect">
                <a:avLst/>
              </a:prstGeom>
              <a:blipFill>
                <a:blip r:embed="rId2"/>
                <a:stretch>
                  <a:fillRect l="-1773" t="-6266" r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59150BC-FFD0-0439-7FC1-FDEB873370C4}"/>
              </a:ext>
            </a:extLst>
          </p:cNvPr>
          <p:cNvSpPr/>
          <p:nvPr/>
        </p:nvSpPr>
        <p:spPr>
          <a:xfrm>
            <a:off x="7438466" y="4147990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BED30C-D392-4F09-11DC-4E1DE6BF77B4}"/>
              </a:ext>
            </a:extLst>
          </p:cNvPr>
          <p:cNvSpPr/>
          <p:nvPr/>
        </p:nvSpPr>
        <p:spPr>
          <a:xfrm>
            <a:off x="7438466" y="5534701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9EE04E-0055-FA6B-92CC-2C6D23B93D20}"/>
              </a:ext>
            </a:extLst>
          </p:cNvPr>
          <p:cNvSpPr/>
          <p:nvPr/>
        </p:nvSpPr>
        <p:spPr>
          <a:xfrm>
            <a:off x="9692017" y="4147990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D91957-0CFA-4B86-AEF8-436295AE9295}"/>
              </a:ext>
            </a:extLst>
          </p:cNvPr>
          <p:cNvSpPr/>
          <p:nvPr/>
        </p:nvSpPr>
        <p:spPr>
          <a:xfrm>
            <a:off x="9692017" y="5534701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1ECD3-CC98-E31B-2BCC-1DD2473514B2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8352866" y="4605190"/>
            <a:ext cx="1339151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F1939E-511D-07DB-3BFB-D990BB363158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8352866" y="5991901"/>
            <a:ext cx="1339151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E6A5D11-E970-3A15-F3CD-5611F16BC1C4}"/>
              </a:ext>
            </a:extLst>
          </p:cNvPr>
          <p:cNvSpPr txBox="1"/>
          <p:nvPr/>
        </p:nvSpPr>
        <p:spPr>
          <a:xfrm>
            <a:off x="8062633" y="3693346"/>
            <a:ext cx="188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Winners network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6C2539-FA18-4F7C-4AE2-516D5551B62D}"/>
              </a:ext>
            </a:extLst>
          </p:cNvPr>
          <p:cNvSpPr txBox="1"/>
          <p:nvPr/>
        </p:nvSpPr>
        <p:spPr>
          <a:xfrm>
            <a:off x="8219872" y="6449100"/>
            <a:ext cx="23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Losers network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F5FF74-D3E9-E1E7-2231-FFC5C2F57267}"/>
              </a:ext>
            </a:extLst>
          </p:cNvPr>
          <p:cNvSpPr txBox="1"/>
          <p:nvPr/>
        </p:nvSpPr>
        <p:spPr>
          <a:xfrm>
            <a:off x="7305471" y="5147702"/>
            <a:ext cx="12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 wins over 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E1302D-5393-771E-EB7B-4FEB16723D17}"/>
              </a:ext>
            </a:extLst>
          </p:cNvPr>
          <p:cNvSpPr txBox="1"/>
          <p:nvPr/>
        </p:nvSpPr>
        <p:spPr>
          <a:xfrm>
            <a:off x="9536355" y="5141613"/>
            <a:ext cx="122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 wins over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A08FA-57B8-DAF3-AD7F-B3AC956EEC68}"/>
              </a:ext>
            </a:extLst>
          </p:cNvPr>
          <p:cNvSpPr txBox="1"/>
          <p:nvPr/>
        </p:nvSpPr>
        <p:spPr>
          <a:xfrm>
            <a:off x="2884887" y="2644170"/>
            <a:ext cx="7076236" cy="2308324"/>
          </a:xfrm>
          <a:prstGeom prst="rect">
            <a:avLst/>
          </a:prstGeom>
          <a:solidFill>
            <a:schemeClr val="bg1"/>
          </a:solidFill>
          <a:ln w="539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The studied data is the UFC's historical fight record, spanning from 1993 to 2021.</a:t>
            </a:r>
          </a:p>
          <a:p>
            <a:pPr algn="just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hlinkClick r:id="rId3"/>
              </a:rPr>
              <a:t>https://www.kaggle.com/datasets/rajeevw/ufcdata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26D42-8AEE-E7D2-F9F8-26A3AFCB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2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9F0E-980F-1C9E-18CD-06D1E4D5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metrics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203AB-9F6A-6A64-64A3-DDF6028F4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811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degree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Clustering coefficient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Ginni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coefficient for the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Betweenness centrality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Eigenvector centrality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203AB-9F6A-6A64-64A3-DDF6028F4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811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57B37-6B64-C386-21B0-5CE17CAA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9F0E-980F-1C9E-18CD-06D1E4D5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metrics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203AB-9F6A-6A64-64A3-DDF6028F4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811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Average degree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Clustering coefficient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Ginni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coefficient for the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Betweenness centrality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Eigenvector centrality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203AB-9F6A-6A64-64A3-DDF6028F4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811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AA2298-1979-B10E-B084-0B78D632E24C}"/>
              </a:ext>
            </a:extLst>
          </p:cNvPr>
          <p:cNvSpPr txBox="1"/>
          <p:nvPr/>
        </p:nvSpPr>
        <p:spPr>
          <a:xfrm>
            <a:off x="3941951" y="2305615"/>
            <a:ext cx="4308097" cy="2677656"/>
          </a:xfrm>
          <a:prstGeom prst="rect">
            <a:avLst/>
          </a:prstGeom>
          <a:solidFill>
            <a:schemeClr val="bg1"/>
          </a:solidFill>
          <a:ln w="825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We evaluated the statistical properties of the data and the conformed network metrics in 2-year windows, with 1-month offset.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0DA4E-4119-8179-7B60-33CDCAB3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1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03AB-9F6A-6A64-64A3-DDF6028F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11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02CCF-7567-90A5-ED9C-79ABA6C9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statistical</a:t>
            </a:r>
            <a:r>
              <a:rPr lang="es-CL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CL" dirty="0" err="1">
                <a:latin typeface="Cambria" panose="02040503050406030204" pitchFamily="18" charset="0"/>
                <a:ea typeface="Cambria" panose="02040503050406030204" pitchFamily="18" charset="0"/>
              </a:rPr>
              <a:t>analysis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B3EE4-4EBC-5600-FA6F-F3C468DB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486411" cy="365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D4DA8-5B3F-BD13-DDB8-20F01CEC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840306"/>
            <a:ext cx="5486411" cy="36576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6EAD2-0B92-5F41-2BF1-5CC9BBB6B384}"/>
              </a:ext>
            </a:extLst>
          </p:cNvPr>
          <p:cNvSpPr/>
          <p:nvPr/>
        </p:nvSpPr>
        <p:spPr>
          <a:xfrm>
            <a:off x="7945777" y="1938779"/>
            <a:ext cx="1786855" cy="30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654BB-8DB3-00A7-D48F-E32FA196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EF00-3CFD-4FA7-A34F-D5C644510197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3E625-3EBB-86AE-0C58-44BF66079312}"/>
              </a:ext>
            </a:extLst>
          </p:cNvPr>
          <p:cNvSpPr txBox="1"/>
          <p:nvPr/>
        </p:nvSpPr>
        <p:spPr>
          <a:xfrm>
            <a:off x="1216403" y="6006517"/>
            <a:ext cx="548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PPV: Pay per view events -&gt; Measure of popularity</a:t>
            </a:r>
          </a:p>
        </p:txBody>
      </p:sp>
    </p:spTree>
    <p:extLst>
      <p:ext uri="{BB962C8B-B14F-4D97-AF65-F5344CB8AC3E}">
        <p14:creationId xmlns:p14="http://schemas.microsoft.com/office/powerpoint/2010/main" val="1925097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796</Words>
  <Application>Microsoft Office PowerPoint</Application>
  <PresentationFormat>Widescreen</PresentationFormat>
  <Paragraphs>146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The UFC</vt:lpstr>
      <vt:lpstr>Motivations</vt:lpstr>
      <vt:lpstr>Methodology: network construction</vt:lpstr>
      <vt:lpstr>Methodology: network construction</vt:lpstr>
      <vt:lpstr>Methodology: network construction</vt:lpstr>
      <vt:lpstr>Methodology: metrics</vt:lpstr>
      <vt:lpstr>Methodology: metrics</vt:lpstr>
      <vt:lpstr>Results: statistical analysis</vt:lpstr>
      <vt:lpstr>Results: statistical analysis</vt:lpstr>
      <vt:lpstr>Results: complex networks </vt:lpstr>
      <vt:lpstr>Results: complex networks </vt:lpstr>
      <vt:lpstr>Results: complex networks </vt:lpstr>
      <vt:lpstr>Results: complex networks </vt:lpstr>
      <vt:lpstr>Results: complex networks </vt:lpstr>
      <vt:lpstr>Results: complex networks </vt:lpstr>
      <vt:lpstr>Results: complex networks </vt:lpstr>
      <vt:lpstr>Results: complex networks </vt:lpstr>
      <vt:lpstr>PowerPoint Presentation</vt:lpstr>
      <vt:lpstr>Simulation</vt:lpstr>
      <vt:lpstr>Simulation 1: no node aggregation</vt:lpstr>
      <vt:lpstr>Simulation 2: constant number</vt:lpstr>
      <vt:lpstr>Simulation 3: node aggregation fixed N=5</vt:lpstr>
      <vt:lpstr>Simulation 3: node aggregation fixed N=5</vt:lpstr>
      <vt:lpstr>Gracias por su atención!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Maximiliano Silva</dc:creator>
  <cp:lastModifiedBy>Maximiliano Silva</cp:lastModifiedBy>
  <cp:revision>17</cp:revision>
  <dcterms:created xsi:type="dcterms:W3CDTF">2023-09-03T22:36:03Z</dcterms:created>
  <dcterms:modified xsi:type="dcterms:W3CDTF">2024-12-03T01:05:13Z</dcterms:modified>
</cp:coreProperties>
</file>